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56" r:id="rId2"/>
    <p:sldId id="275" r:id="rId3"/>
    <p:sldId id="276" r:id="rId4"/>
    <p:sldId id="279" r:id="rId5"/>
    <p:sldId id="297" r:id="rId6"/>
    <p:sldId id="278" r:id="rId7"/>
    <p:sldId id="281" r:id="rId8"/>
    <p:sldId id="282" r:id="rId9"/>
    <p:sldId id="285" r:id="rId10"/>
    <p:sldId id="284" r:id="rId11"/>
    <p:sldId id="293" r:id="rId12"/>
    <p:sldId id="286" r:id="rId13"/>
    <p:sldId id="296" r:id="rId14"/>
    <p:sldId id="288" r:id="rId15"/>
    <p:sldId id="291" r:id="rId16"/>
    <p:sldId id="290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0" autoAdjust="0"/>
    <p:restoredTop sz="80348" autoAdjust="0"/>
  </p:normalViewPr>
  <p:slideViewPr>
    <p:cSldViewPr snapToGrid="0">
      <p:cViewPr varScale="1">
        <p:scale>
          <a:sx n="75" d="100"/>
          <a:sy n="75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279C4-87D5-4AB0-B24B-F200C9FE92B4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18398-42A9-474D-AD0B-5C4C1279A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sl.microsofttranslator.com/bv.aspx?ref=TVert&amp;from=&amp;to=cy&amp;a=welshblood.org.u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5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gennych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gwestiynau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penodol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chwiliwch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Wasanaeth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 Cymru ar 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cyfryngau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cymdeithasol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ffoniwch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0800 252 266.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6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 fyddwch yn cyrraedd, byddwn yn gofyn i chi yfed rhywfaint o ddŵr.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ôl i chi gwblhau cwis byr ar y diwrnod, byddwch yn gallu rhoi gwaed.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Yna, rydych yn rhoi gwaed!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Wedyn, byddwch yn gallu bwyta bisgedi a diod oer (am y tro cyntaf).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olaf – ymlaciwch, gan wybod eich bod chi wedi achub hyd at dri bywyd.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5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8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2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gofrestru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Chofrestr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Esgyrn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Cymru!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Cofrestr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Esgyrn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Cymru (WBMDR)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wedi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gwirfoddoli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esgyrn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neu'n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bôn-gelloedd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perifferol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chwilio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drwy’r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panel bob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geisio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hyd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feinwe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cydweddu’n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chleifion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trawsblaniadau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esgyrn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fôn-gelloedd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perifferol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fwyaf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panel, 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yw'r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siawns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hyd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roddwr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sy'n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cydweddu’n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dda â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chlaf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Mae'r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tebygolrwydd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gwirfoddolwr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cydweddu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chlaf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amrywio'n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gwirfoddolwyr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gallu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cydweddu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 ôl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cyfnod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byr ar 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gofrestr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eraill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â'r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panel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phanel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Esgyrn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Cymru o 17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hyd at eich pen-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blwydd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31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chi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gwaed. Byddwn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cymryd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gennych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tro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nesaf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byddwch yn rhoi gwaed,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hon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caniatáu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Gofrestr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Esgyrn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Cymru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benderfynu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 eich ‘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feinwe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'.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heddiw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gofrestru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byddwn yn gofyn i chi roi eich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 y tro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nesaf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byddwch yn rhoi gwaed,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rhowch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wybod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eich bod chi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phanel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Esgyrn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Cymru y tro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nesaf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byddwch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sesiwn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rhoi gwaed.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Kelly,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goroeswr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canser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diolch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rywun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Chofrestr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Esgyrn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Cymru.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1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3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4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dderbynnir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yng Nghymru, mae tua 75%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cyflyrau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meddygol, 20%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feddygfeydd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5%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babanod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genedigaeth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mwyn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cyflenwad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roddion, mae angen tua 350 o roddion ar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Wasanaeth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 Cymru bob dydd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gefnogi'r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o ysbytai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mae'n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cyflenwi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yng Nghymru.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2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8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tri y cant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boblogaeth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gymwys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arfer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cwmpasu'r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ysbytai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rhoddwyr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ymlaen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1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Gellir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rhodd gwaed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celloedd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coch,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platennau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phlasma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gan bob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silff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wahanol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gwahanol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cleifion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angen.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celloedd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coch yn para am 35 diwrnod, ac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ddisodli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gwaed,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cleifion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yr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A&amp;E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babanod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genedigaeth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platennau'n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am 7 diwrnod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driniaeth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 gyfer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cleifion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canser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sy’n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derbyn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triniaeth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cemotherapi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plasma yn gallu cael ei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a'i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hyd at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ddwy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flynedd,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gellir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 ddefnyddio 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cleifion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llosgiadau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trwm.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25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89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efallai nad ydych yn gwybod beth yw eich teip chi o waed – pe baech yn rhoi gwaed, byddai Gwasanaeth Gwaed Cymru yn gallu dweud wrthych beth yw eich teip os ydych eisiau rhoi gwaed.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dim angen i chi wybod eich teip o waed er mwyn rhoi gwaed.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6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Awgrymiadau pwysig os ydych chi eisiau rhoi gwaed.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Ewch ar-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welshblood.org.uk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gwiriwch eich cymhwyster i roi gwaed drwy ddefnyddio cwis Gwasanaeth Gwaed Cymru.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bwyta’n dda a gwneud yn siŵr eich bod chi’n cael digon o hylif cyn bob rhodd yn bwysig. Byddwch yn cael dŵr i'w yfed hefyd pan fyddwch yn cyrraedd ar y diwrnod rydych chi’n rhoi gwaed.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8398-42A9-474D-AD0B-5C4C1279A9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6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8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6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8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207826"/>
            <a:ext cx="10970896" cy="6550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265" y="1980177"/>
            <a:ext cx="10973135" cy="423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3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207826"/>
            <a:ext cx="6796687" cy="6550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265" y="1980176"/>
            <a:ext cx="6797021" cy="414603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4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207826"/>
            <a:ext cx="6796687" cy="6550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265" y="1980176"/>
            <a:ext cx="6797021" cy="414603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5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207826"/>
            <a:ext cx="6796687" cy="6550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265" y="1980176"/>
            <a:ext cx="6797021" cy="414603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0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207826"/>
            <a:ext cx="6796687" cy="6550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265" y="1980176"/>
            <a:ext cx="6797021" cy="414603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13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207826"/>
            <a:ext cx="6796687" cy="6550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265" y="1980176"/>
            <a:ext cx="6797021" cy="414603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5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2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5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3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6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8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C679-1B99-4578-B0D5-8335972F44B0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7D81-A860-4E05-BBB4-BB859585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7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27.jpeg"/><Relationship Id="rId5" Type="http://schemas.openxmlformats.org/officeDocument/2006/relationships/image" Target="../media/image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F8FdemK_kA" TargetMode="External"/><Relationship Id="rId6" Type="http://schemas.openxmlformats.org/officeDocument/2006/relationships/image" Target="../media/image3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hyperlink" Target="https://youtu.be/PCO5-Z5SK3M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95362"/>
            <a:ext cx="12192000" cy="6750289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32909"/>
            <a:ext cx="9144000" cy="1196254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FS Me" panose="02000506040000020004" pitchFamily="50" charset="0"/>
              </a:rPr>
              <a:t>Popeth rydych chi angen ei wybod am roi gwaed!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701612" y="1073353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nn-NO" sz="3600" dirty="0">
                <a:solidFill>
                  <a:schemeClr val="bg1"/>
                </a:solidFill>
                <a:latin typeface="FS Me" panose="02000506040000020004" pitchFamily="50" charset="0"/>
              </a:rPr>
              <a:t>Beth sydd angen i chi ei wybod</a:t>
            </a:r>
            <a:endParaRPr lang="en-GB" sz="36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828327" y="1352087"/>
            <a:ext cx="94619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b="1" dirty="0">
                <a:latin typeface="FS Me Light" panose="02000506040000020004" pitchFamily="50" charset="0"/>
                <a:cs typeface="Segoe UI" panose="020B0502040204020203" pitchFamily="34" charset="0"/>
              </a:rPr>
              <a:t>Mae’r broses gyfan yn cymryd </a:t>
            </a:r>
            <a:r>
              <a:rPr lang="en-GB" altLang="en-US" sz="3600" b="1" dirty="0">
                <a:solidFill>
                  <a:srgbClr val="FF0000"/>
                </a:solidFill>
                <a:latin typeface="FS Me Light" panose="02000506040000020004" pitchFamily="50" charset="0"/>
                <a:cs typeface="Segoe UI" panose="020B0502040204020203" pitchFamily="34" charset="0"/>
              </a:rPr>
              <a:t>hyd at awr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13804" r="80073" b="32230"/>
          <a:stretch/>
        </p:blipFill>
        <p:spPr>
          <a:xfrm>
            <a:off x="465512" y="1119827"/>
            <a:ext cx="1213659" cy="1197034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28327" y="2861355"/>
            <a:ext cx="96226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Mae’r broses rhoi gwaed dim ond yn cymryd </a:t>
            </a:r>
            <a:r>
              <a:rPr lang="en-GB" altLang="en-US" sz="3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pump i ddeg munud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t="12492" r="79770" b="32721"/>
          <a:stretch/>
        </p:blipFill>
        <p:spPr>
          <a:xfrm>
            <a:off x="249854" y="2723533"/>
            <a:ext cx="1578473" cy="1475974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828327" y="4606179"/>
            <a:ext cx="78744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Gallwch gael gymaint o de a bisgedi ag yr </a:t>
            </a:r>
            <a:r>
              <a:rPr lang="en-GB" altLang="en-US" sz="36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hoffwch</a:t>
            </a:r>
            <a:endParaRPr lang="en-GB" altLang="en-US" sz="36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9" r="80882" b="33458"/>
          <a:stretch/>
        </p:blipFill>
        <p:spPr>
          <a:xfrm>
            <a:off x="465512" y="4606179"/>
            <a:ext cx="1157200" cy="11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8213209" y="5346630"/>
            <a:ext cx="72865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500" dirty="0" smtClean="0">
                <a:solidFill>
                  <a:sysClr val="windowText" lastClr="000000"/>
                </a:solidFill>
                <a:latin typeface="FS Me Heavy" panose="02000000000000000000" pitchFamily="50" charset="0"/>
                <a:cs typeface="Segoe UI" panose="020B0502040204020203" pitchFamily="34" charset="0"/>
              </a:rPr>
              <a:t>16</a:t>
            </a:r>
            <a:endParaRPr lang="en-GB" altLang="en-US" sz="3500" dirty="0">
              <a:solidFill>
                <a:sysClr val="windowText" lastClr="000000"/>
              </a:solidFill>
              <a:latin typeface="FS Me Heavy" panose="020000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4686297" y="571103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Beth allai eich atal chi rhag rhoi gwaed?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805084" y="1071718"/>
            <a:ext cx="369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Atal am </a:t>
            </a:r>
            <a:r>
              <a:rPr lang="en-GB" alt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bedwar mis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876492" y="2124271"/>
            <a:ext cx="2709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Tyllau ar y corff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60" y="1966978"/>
            <a:ext cx="788984" cy="7889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13" y="5233506"/>
            <a:ext cx="933179" cy="9331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74" y="3128002"/>
            <a:ext cx="675181" cy="6751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53" y="4226076"/>
            <a:ext cx="736123" cy="736123"/>
          </a:xfrm>
          <a:prstGeom prst="rect">
            <a:avLst/>
          </a:prstGeom>
        </p:spPr>
      </p:pic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945203" y="3176824"/>
            <a:ext cx="2144653" cy="5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Tatŵs</a:t>
            </a: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4992754" y="4289367"/>
            <a:ext cx="3238905" cy="5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Microfladu</a:t>
            </a:r>
            <a:endParaRPr lang="en-GB" altLang="en-US" sz="28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992754" y="5138181"/>
            <a:ext cx="28087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Llenwyr</a:t>
            </a: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8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gwefusau</a:t>
            </a: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 </a:t>
            </a:r>
            <a:r>
              <a:rPr lang="en-GB" altLang="en-US" sz="28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</a:t>
            </a:r>
            <a:endParaRPr lang="en-GB" altLang="en-US" sz="28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71791" y="1053548"/>
            <a:ext cx="3188094" cy="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Atal posibl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078971" y="2060948"/>
            <a:ext cx="25548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 err="1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Meddyginiaethau</a:t>
            </a:r>
            <a:r>
              <a:rPr lang="en-GB" altLang="en-US" sz="200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  <a:p>
            <a:pPr>
              <a:defRPr/>
            </a:pPr>
            <a:r>
              <a:rPr lang="en-GB" altLang="en-US" sz="2000" dirty="0" err="1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cyflyrau</a:t>
            </a:r>
            <a:endParaRPr lang="en-GB" altLang="en-US" sz="20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1063767" y="3218026"/>
            <a:ext cx="2209887" cy="5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Pwysau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3" y="3139088"/>
            <a:ext cx="698988" cy="698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9" y="2041317"/>
            <a:ext cx="749771" cy="749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791" y="4144898"/>
            <a:ext cx="868033" cy="8680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3" y="5267510"/>
            <a:ext cx="789369" cy="789369"/>
          </a:xfrm>
          <a:prstGeom prst="rect">
            <a:avLst/>
          </a:prstGeom>
        </p:spPr>
      </p:pic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8189201" y="1080696"/>
            <a:ext cx="3894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 y diwrnod</a:t>
            </a: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9121618" y="2037145"/>
            <a:ext cx="3284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Teimlo’n </a:t>
            </a:r>
            <a:r>
              <a:rPr lang="en-GB" altLang="en-US" sz="28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sâl</a:t>
            </a:r>
            <a:endParaRPr lang="en-GB" altLang="en-US" sz="28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9121618" y="3139088"/>
            <a:ext cx="3281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 yn yfed</a:t>
            </a: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9147598" y="4289367"/>
            <a:ext cx="3281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 yn bwyta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091037" y="4291703"/>
            <a:ext cx="2230943" cy="52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Teithio</a:t>
            </a: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1088872" y="5184270"/>
            <a:ext cx="21487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Triniaeth ddeintyddol</a:t>
            </a:r>
            <a:endParaRPr lang="en-GB" altLang="en-US" sz="2800" dirty="0" smtClea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07" y="3039651"/>
            <a:ext cx="810018" cy="810018"/>
          </a:xfrm>
          <a:prstGeom prst="rect">
            <a:avLst/>
          </a:prstGeom>
        </p:spPr>
      </p:pic>
      <p:pic>
        <p:nvPicPr>
          <p:cNvPr id="43" name="Picture 6" descr="image0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95" y="4122773"/>
            <a:ext cx="906446" cy="8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2" y="2019379"/>
            <a:ext cx="704532" cy="704532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>
            <a:off x="3447600" y="1826593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751715" y="1899074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9176435" y="5383690"/>
            <a:ext cx="3009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y-GB" altLang="en-US" sz="28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 oed neu’n hŷn</a:t>
            </a:r>
            <a:endParaRPr lang="en-GB" altLang="en-US" sz="28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01" y="5274714"/>
            <a:ext cx="752659" cy="7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489804" y="845935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Ar y </a:t>
            </a:r>
            <a:r>
              <a:rPr lang="en-GB" sz="3600" dirty="0" smtClean="0">
                <a:solidFill>
                  <a:schemeClr val="bg1"/>
                </a:solidFill>
                <a:latin typeface="FS Me" panose="02000506040000020004" pitchFamily="50" charset="0"/>
              </a:rPr>
              <a:t>diwrnod…</a:t>
            </a:r>
            <a:endParaRPr lang="en-GB" sz="36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37" y="1037595"/>
            <a:ext cx="2762392" cy="23939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510" y="3195269"/>
            <a:ext cx="2627823" cy="205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9966" y="4031818"/>
            <a:ext cx="2435058" cy="206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7034" y="987213"/>
            <a:ext cx="3518536" cy="25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7689" t="24139"/>
          <a:stretch/>
        </p:blipFill>
        <p:spPr>
          <a:xfrm>
            <a:off x="5730582" y="1391395"/>
            <a:ext cx="2949101" cy="193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340" y="4032206"/>
            <a:ext cx="2255585" cy="218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331" y="3077836"/>
            <a:ext cx="3436556" cy="217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 descr="image00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49352" y="3218656"/>
            <a:ext cx="2700942" cy="287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image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19406" y="1037595"/>
            <a:ext cx="3372300" cy="245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rcRect l="11481" t="12762" r="18423" b="34666"/>
          <a:stretch>
            <a:fillRect/>
          </a:stretch>
        </p:blipFill>
        <p:spPr bwMode="auto">
          <a:xfrm>
            <a:off x="9999909" y="2026382"/>
            <a:ext cx="2133722" cy="21315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489804" y="845935"/>
            <a:ext cx="5688341" cy="5479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FS Me" panose="02000506040000020004" pitchFamily="50" charset="0"/>
              </a:rPr>
              <a:t>VIDEO OF PORTHCAWL PERSON</a:t>
            </a:r>
            <a:endParaRPr lang="en-GB" sz="36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pic>
        <p:nvPicPr>
          <p:cNvPr id="4" name="yF8FdemK_k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8473" y="0"/>
            <a:ext cx="12196618" cy="687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489804" y="845935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s-ES" sz="3600" dirty="0">
                <a:solidFill>
                  <a:schemeClr val="bg1"/>
                </a:solidFill>
                <a:latin typeface="FS Me" panose="02000506040000020004" pitchFamily="50" charset="0"/>
              </a:rPr>
              <a:t>Y </a:t>
            </a:r>
            <a:r>
              <a:rPr lang="es-ES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manteision</a:t>
            </a:r>
            <a:r>
              <a:rPr lang="es-ES" sz="3600" dirty="0">
                <a:solidFill>
                  <a:schemeClr val="bg1"/>
                </a:solidFill>
                <a:latin typeface="FS Me" panose="02000506040000020004" pitchFamily="50" charset="0"/>
              </a:rPr>
              <a:t> o </a:t>
            </a:r>
            <a:r>
              <a:rPr lang="es-ES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roi</a:t>
            </a:r>
            <a:r>
              <a:rPr lang="es-ES" sz="36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gwaed</a:t>
            </a:r>
            <a:endParaRPr lang="en-GB" sz="36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02" y="1394048"/>
            <a:ext cx="2072375" cy="20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69" y="1547301"/>
            <a:ext cx="1897530" cy="202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26412" y="4019851"/>
            <a:ext cx="313053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en-GB" altLang="en-US" sz="2400" b="1" dirty="0">
                <a:latin typeface="FS Me Light" panose="02000506040000020004" pitchFamily="50" charset="0"/>
              </a:rPr>
              <a:t>Teimlo’n dda am roi gwaed, a chefnogi eich cymuned</a:t>
            </a:r>
            <a:endParaRPr lang="en-GB" altLang="en-US" sz="600" dirty="0">
              <a:latin typeface="FS Me Light" panose="02000506040000020004" pitchFamily="50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8552456" y="4073927"/>
            <a:ext cx="28495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en-GB" altLang="en-US" sz="2400">
                <a:latin typeface="FS Me Light" panose="02000506040000020004" pitchFamily="50" charset="0"/>
              </a:rPr>
              <a:t>Rhywbeth gwych i ychwanegu at eich CV</a:t>
            </a:r>
            <a:endParaRPr lang="en-GB" altLang="en-US" sz="2400" dirty="0">
              <a:latin typeface="FS Me Light" panose="02000506040000020004" pitchFamily="50" charset="0"/>
            </a:endParaRPr>
          </a:p>
        </p:txBody>
      </p:sp>
      <p:pic>
        <p:nvPicPr>
          <p:cNvPr id="20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94" y="1587732"/>
            <a:ext cx="1833995" cy="18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47553" y="4088916"/>
            <a:ext cx="25701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en-GB" altLang="en-US" sz="2400">
                <a:latin typeface="FS Me Light" panose="02000506040000020004" pitchFamily="50" charset="0"/>
              </a:rPr>
              <a:t>Rhoi y rhodd o fywyd i glaf mewn angen</a:t>
            </a:r>
            <a:endParaRPr lang="en-GB" altLang="en-US" sz="2400" dirty="0">
              <a:latin typeface="FS Me Light" panose="02000506040000020004" pitchFamily="50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61291" y="1914422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70378" y="1899074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752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384" y="0"/>
            <a:ext cx="8599116" cy="68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750289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1948666"/>
            <a:ext cx="10286999" cy="1196254"/>
          </a:xfrm>
        </p:spPr>
        <p:txBody>
          <a:bodyPr>
            <a:noAutofit/>
          </a:bodyPr>
          <a:lstStyle/>
          <a:p>
            <a:r>
              <a:rPr lang="en-GB" sz="7200" dirty="0" err="1">
                <a:solidFill>
                  <a:schemeClr val="bg1"/>
                </a:solidFill>
                <a:latin typeface="FS Me" panose="02000506040000020004" pitchFamily="50" charset="0"/>
              </a:rPr>
              <a:t>Cofiwch</a:t>
            </a:r>
            <a:r>
              <a:rPr lang="en-GB" sz="72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FS Me" panose="02000506040000020004" pitchFamily="50" charset="0"/>
              </a:rPr>
              <a:t>ein</a:t>
            </a:r>
            <a:r>
              <a:rPr lang="en-GB" sz="72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FS Me" panose="02000506040000020004" pitchFamily="50" charset="0"/>
              </a:rPr>
              <a:t>dilyn</a:t>
            </a:r>
            <a:r>
              <a:rPr lang="en-GB" sz="72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FS Me" panose="02000506040000020004" pitchFamily="50" charset="0"/>
              </a:rPr>
              <a:t>ni</a:t>
            </a:r>
            <a:r>
              <a:rPr lang="en-GB" sz="72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FS Me" panose="02000506040000020004" pitchFamily="50" charset="0"/>
              </a:rPr>
              <a:t>ar</a:t>
            </a:r>
            <a:r>
              <a:rPr lang="en-GB" sz="7200" dirty="0">
                <a:solidFill>
                  <a:schemeClr val="bg1"/>
                </a:solidFill>
                <a:latin typeface="FS Me" panose="02000506040000020004" pitchFamily="50" charset="0"/>
              </a:rPr>
              <a:t> y </a:t>
            </a:r>
            <a:r>
              <a:rPr lang="en-GB" sz="7200" dirty="0" err="1">
                <a:solidFill>
                  <a:schemeClr val="bg1"/>
                </a:solidFill>
                <a:latin typeface="FS Me" panose="02000506040000020004" pitchFamily="50" charset="0"/>
              </a:rPr>
              <a:t>Cyfryngau</a:t>
            </a:r>
            <a:r>
              <a:rPr lang="en-GB" sz="72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n-GB" sz="7200" dirty="0" err="1" smtClean="0">
                <a:solidFill>
                  <a:schemeClr val="bg1"/>
                </a:solidFill>
                <a:latin typeface="FS Me" panose="02000506040000020004" pitchFamily="50" charset="0"/>
              </a:rPr>
              <a:t>cymdeithasol</a:t>
            </a:r>
            <a:endParaRPr lang="en-GB" sz="72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09" y="5364554"/>
            <a:ext cx="1841982" cy="954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6" y="3903457"/>
            <a:ext cx="3802007" cy="11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750289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13709"/>
            <a:ext cx="9144000" cy="1196254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FS Me" panose="02000506040000020004" pitchFamily="50" charset="0"/>
              </a:rPr>
              <a:t>Cwestiynau</a:t>
            </a:r>
            <a:r>
              <a:rPr lang="en-GB" dirty="0">
                <a:solidFill>
                  <a:schemeClr val="bg1"/>
                </a:solidFill>
                <a:latin typeface="FS Me" panose="02000506040000020004" pitchFamily="50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FS Me Light" panose="02000506040000020004" pitchFamily="50" charset="0"/>
              </a:rPr>
              <a:t>Diolch am </a:t>
            </a:r>
            <a:r>
              <a:rPr lang="en-GB" sz="2800" dirty="0" err="1">
                <a:solidFill>
                  <a:schemeClr val="bg1"/>
                </a:solidFill>
                <a:latin typeface="FS Me Light" panose="02000506040000020004" pitchFamily="50" charset="0"/>
              </a:rPr>
              <a:t>wrando</a:t>
            </a:r>
            <a:endParaRPr lang="en-GB" sz="2800" dirty="0">
              <a:solidFill>
                <a:schemeClr val="bg1"/>
              </a:solidFill>
              <a:latin typeface="FS Me Light" panose="0200050604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489804" y="845935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Ynghylch Gwasanaeth Gwaed Cymru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127403" y="951874"/>
            <a:ext cx="8475994" cy="5125953"/>
            <a:chOff x="2991524" y="8860662"/>
            <a:chExt cx="6304007" cy="3224231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2991524" y="9357466"/>
              <a:ext cx="6304007" cy="2727427"/>
              <a:chOff x="3009659" y="9228738"/>
              <a:chExt cx="5633859" cy="2861183"/>
            </a:xfrm>
          </p:grpSpPr>
          <p:pic>
            <p:nvPicPr>
              <p:cNvPr id="16" name="Picture 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9659" y="9241931"/>
                <a:ext cx="2745486" cy="263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6"/>
              <p:cNvSpPr txBox="1">
                <a:spLocks noChangeArrowheads="1"/>
              </p:cNvSpPr>
              <p:nvPr/>
            </p:nvSpPr>
            <p:spPr bwMode="auto">
              <a:xfrm>
                <a:off x="5823476" y="9228738"/>
                <a:ext cx="2820042" cy="2861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altLang="en-US" sz="3808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1,600</a:t>
                </a:r>
                <a:r>
                  <a:rPr lang="en-GB" altLang="en-US" sz="3173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>
                  <a:defRPr/>
                </a:pPr>
                <a:r>
                  <a:rPr lang="en-GB" altLang="en-US" sz="3173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 </a:t>
                </a:r>
                <a:r>
                  <a:rPr lang="en-GB" altLang="en-US" sz="3173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glinigau rhoi gwaed</a:t>
                </a:r>
                <a:endParaRPr lang="en-GB" altLang="en-US" sz="3173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/>
                </a:pPr>
                <a:endParaRPr lang="en-GB" altLang="en-US" sz="148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/>
                </a:pPr>
                <a:r>
                  <a:rPr lang="en-GB" altLang="en-US" sz="3808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400</a:t>
                </a:r>
                <a:r>
                  <a:rPr lang="en-GB" altLang="en-US" sz="3173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>
                  <a:defRPr/>
                </a:pPr>
                <a:r>
                  <a:rPr lang="en-GB" altLang="en-US" sz="3173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 leoliadau</a:t>
                </a:r>
                <a:endParaRPr lang="en-GB" altLang="en-US" sz="3173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/>
                </a:pPr>
                <a:endParaRPr lang="en-GB" altLang="en-US" sz="1481" dirty="0">
                  <a:solidFill>
                    <a:srgbClr val="ED1C24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/>
                </a:pPr>
                <a:r>
                  <a:rPr lang="en-GB" altLang="en-US" sz="3808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100,000</a:t>
                </a:r>
                <a:r>
                  <a:rPr lang="en-GB" altLang="en-US" sz="3173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>
                  <a:spcBef>
                    <a:spcPts val="635"/>
                  </a:spcBef>
                  <a:defRPr/>
                </a:pPr>
                <a:r>
                  <a:rPr lang="en-GB" altLang="en-US" sz="3173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 </a:t>
                </a:r>
                <a:r>
                  <a:rPr lang="en-GB" altLang="en-US" sz="3173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roddion wedi’u cymryd</a:t>
                </a:r>
                <a:endParaRPr lang="en-GB" altLang="en-US" sz="3173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2991524" y="8860662"/>
              <a:ext cx="4637269" cy="41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altLang="en-US" sz="3808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Bob blwyddyn…</a:t>
              </a:r>
              <a:endParaRPr lang="en-GB" altLang="en-US" sz="3808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8853598" y="2969367"/>
            <a:ext cx="3649586" cy="249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35"/>
              </a:spcBef>
              <a:defRPr/>
            </a:pPr>
            <a:r>
              <a:rPr lang="en-GB" altLang="en-US" sz="3808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</a:t>
            </a:r>
            <a:r>
              <a:rPr lang="en-GB" altLang="en-US" sz="3808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en-GB" altLang="en-US" sz="3808" b="1" dirty="0">
                <a:solidFill>
                  <a:srgbClr val="ED1C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200" b="1" dirty="0">
                <a:latin typeface="FS Me Light" panose="02000506040000020004" pitchFamily="50" charset="0"/>
                <a:cs typeface="Segoe UI" panose="020B0502040204020203" pitchFamily="34" charset="0"/>
              </a:rPr>
              <a:t>De Cymru  </a:t>
            </a:r>
            <a:endParaRPr lang="en-GB" altLang="en-US" sz="3200" dirty="0" smtClean="0">
              <a:latin typeface="FS Me Light" panose="02000506040000020004" pitchFamily="50" charset="0"/>
              <a:cs typeface="Segoe UI" panose="020B0502040204020203" pitchFamily="34" charset="0"/>
            </a:endParaRPr>
          </a:p>
          <a:p>
            <a:pPr>
              <a:spcBef>
                <a:spcPts val="635"/>
              </a:spcBef>
              <a:defRPr/>
            </a:pPr>
            <a:endParaRPr lang="en-GB" altLang="en-US" sz="3173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35"/>
              </a:spcBef>
              <a:defRPr/>
            </a:pPr>
            <a:r>
              <a:rPr lang="en-GB" altLang="en-US" sz="3808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25%</a:t>
            </a:r>
            <a:r>
              <a:rPr lang="en-GB" altLang="en-US" sz="3808" b="1" dirty="0">
                <a:solidFill>
                  <a:srgbClr val="ED1C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200" b="1" dirty="0">
                <a:latin typeface="FS Me Light" panose="02000506040000020004" pitchFamily="50" charset="0"/>
                <a:cs typeface="Segoe UI" panose="020B0502040204020203" pitchFamily="34" charset="0"/>
              </a:rPr>
              <a:t>Gogledd Cymru</a:t>
            </a:r>
            <a:endParaRPr lang="en-GB" altLang="en-US" sz="3200" dirty="0">
              <a:latin typeface="FS Me Light" panose="02000506040000020004" pitchFamily="50" charset="0"/>
              <a:cs typeface="Segoe UI" panose="020B05020402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589544" y="2205568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503659" y="1378745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85946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Pam rhoi gwaed?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09978" y="1656255"/>
            <a:ext cx="3649586" cy="384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b="1" dirty="0" smtClean="0">
                <a:solidFill>
                  <a:srgbClr val="ED1C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75%</a:t>
            </a:r>
            <a:endParaRPr lang="en-GB" altLang="en-US" sz="3173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17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Cyflyrau </a:t>
            </a:r>
            <a:r>
              <a:rPr lang="en-GB" altLang="en-US" sz="3173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meddygol</a:t>
            </a:r>
          </a:p>
          <a:p>
            <a:pPr>
              <a:defRPr/>
            </a:pPr>
            <a:endParaRPr lang="en-GB" altLang="en-US" sz="148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808" b="1" dirty="0" smtClean="0">
                <a:solidFill>
                  <a:srgbClr val="ED1C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20%</a:t>
            </a:r>
            <a:r>
              <a:rPr lang="en-GB" altLang="en-US" sz="3173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altLang="en-US" sz="3173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17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Llawdriniaeth </a:t>
            </a:r>
          </a:p>
          <a:p>
            <a:pPr>
              <a:defRPr/>
            </a:pPr>
            <a:endParaRPr lang="en-GB" altLang="en-US" sz="1481" dirty="0">
              <a:solidFill>
                <a:srgbClr val="ED1C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808" b="1" dirty="0" smtClean="0">
                <a:solidFill>
                  <a:srgbClr val="ED1C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5%</a:t>
            </a:r>
            <a:endParaRPr lang="en-GB" altLang="en-US" sz="3173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35"/>
              </a:spcBef>
              <a:defRPr/>
            </a:pPr>
            <a:r>
              <a:rPr lang="en-GB" altLang="en-US" sz="317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Geni </a:t>
            </a:r>
            <a:r>
              <a:rPr lang="en-GB" altLang="en-US" sz="3173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plentyn</a:t>
            </a:r>
            <a:endParaRPr lang="en-GB" altLang="en-US" sz="3173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851202" y="2925096"/>
            <a:ext cx="6696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Bob dydd, rydym angen tua </a:t>
            </a:r>
            <a:r>
              <a:rPr lang="en-GB" altLang="en-US" sz="3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350</a:t>
            </a:r>
            <a:r>
              <a:rPr lang="en-GB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o roddion gwaed i gefnogi ein </a:t>
            </a:r>
            <a:r>
              <a:rPr lang="en-GB" altLang="en-US" sz="3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en-GB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o ysbytai yng Nghymru</a:t>
            </a:r>
            <a:endParaRPr lang="en-GB" altLang="en-US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348456" y="1915750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689661" y="815586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Faint o bobl sy’n rhoi gwaed?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80560" y="1569084"/>
            <a:ext cx="10601313" cy="12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ganran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bobl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gymwys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sy’n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byw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yng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Nghymru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sy’n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rhoi gwaed?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780560" y="3340048"/>
            <a:ext cx="5027941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 Un 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cant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780560" y="4513561"/>
            <a:ext cx="5027941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 Tri 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cant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808501" y="3342766"/>
            <a:ext cx="5027941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 Pump 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cant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808501" y="4559616"/>
            <a:ext cx="5180305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Deg 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cant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689661" y="815586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Faint o bobl sy’n rhoi gwaed?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80560" y="1569084"/>
            <a:ext cx="10601313" cy="12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ganran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bobl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gymwys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sy’n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byw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yng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Nghymru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sy’n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rhoi gwaed?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780560" y="3340048"/>
            <a:ext cx="5027941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 Un 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cant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780560" y="4513561"/>
            <a:ext cx="5027941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 </a:t>
            </a:r>
            <a:r>
              <a:rPr lang="en-GB" altLang="en-US" sz="3808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 </a:t>
            </a:r>
            <a:r>
              <a:rPr lang="en-GB" altLang="en-US" sz="3808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cant</a:t>
            </a:r>
            <a:endParaRPr lang="en-GB" altLang="en-US" sz="3173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808501" y="3342766"/>
            <a:ext cx="5027941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 Pump 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cant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808501" y="4559616"/>
            <a:ext cx="5180305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Deg 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cant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503659" y="789096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Beth </a:t>
            </a:r>
            <a:r>
              <a:rPr lang="en-GB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sydd</a:t>
            </a:r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mewn</a:t>
            </a:r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 rhodd gwaed?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21694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89935" y="1902542"/>
            <a:ext cx="2682833" cy="32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GB" altLang="en-US" sz="148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600" b="1" dirty="0">
                <a:solidFill>
                  <a:srgbClr val="FF0000"/>
                </a:solidFill>
                <a:latin typeface="FS Me Light" panose="02000506040000020004" pitchFamily="50" charset="0"/>
                <a:cs typeface="Segoe UI" panose="020B0502040204020203" pitchFamily="34" charset="0"/>
              </a:rPr>
              <a:t>Celloedd coch </a:t>
            </a:r>
          </a:p>
          <a:p>
            <a:pPr>
              <a:defRPr/>
            </a:pPr>
            <a:endParaRPr lang="en-GB" altLang="en-US" sz="148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600" b="1" dirty="0">
                <a:solidFill>
                  <a:srgbClr val="FF0000"/>
                </a:solidFill>
                <a:latin typeface="FS Me Light" panose="02000506040000020004" pitchFamily="50" charset="0"/>
                <a:cs typeface="Segoe UI" panose="020B0502040204020203" pitchFamily="34" charset="0"/>
              </a:rPr>
              <a:t>Platennau</a:t>
            </a:r>
            <a:endParaRPr lang="en-GB" altLang="en-US" sz="3600" b="1" dirty="0" smtClean="0">
              <a:solidFill>
                <a:srgbClr val="FF0000"/>
              </a:solidFill>
              <a:latin typeface="FS Me Light" panose="02000506040000020004" pitchFamily="50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Plasma</a:t>
            </a:r>
            <a:r>
              <a:rPr lang="en-GB" altLang="en-US" sz="3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GB" altLang="en-US" sz="317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465089" y="1791385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654299" y="2002500"/>
            <a:ext cx="3746605" cy="35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35 </a:t>
            </a:r>
            <a:r>
              <a:rPr lang="en-GB" altLang="en-US" sz="3600" dirty="0" err="1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dirwnod</a:t>
            </a:r>
            <a:endParaRPr lang="en-GB" altLang="en-US" sz="36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n-GB" altLang="en-US" sz="3600" dirty="0" smtClea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60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7 </a:t>
            </a:r>
            <a:r>
              <a:rPr lang="en-GB" altLang="en-US" sz="3600" dirty="0" err="1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dirwnod</a:t>
            </a:r>
            <a:endParaRPr lang="en-GB" altLang="en-US" sz="36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n-GB" altLang="en-US" sz="3808" dirty="0" smtClea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6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am 2 flynedd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414760" y="1791385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576260" y="2066431"/>
            <a:ext cx="3598054" cy="29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A&amp;E </a:t>
            </a:r>
            <a:endParaRPr lang="en-GB" altLang="en-US" sz="36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n-GB" altLang="en-US" sz="3808" dirty="0" smtClea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60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Canserau</a:t>
            </a:r>
            <a:endParaRPr lang="en-GB" altLang="en-US" sz="36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n-GB" altLang="en-US" sz="3808" dirty="0" smtClea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6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Llosgiadau trwm</a:t>
            </a:r>
          </a:p>
        </p:txBody>
      </p:sp>
    </p:spTree>
    <p:extLst>
      <p:ext uri="{BB962C8B-B14F-4D97-AF65-F5344CB8AC3E}">
        <p14:creationId xmlns:p14="http://schemas.microsoft.com/office/powerpoint/2010/main" val="8233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489804" y="845935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Beth yw </a:t>
            </a:r>
            <a:r>
              <a:rPr lang="en-GB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Fy</a:t>
            </a:r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Nheip</a:t>
            </a:r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03462" y="1655119"/>
            <a:ext cx="10601313" cy="12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Bydd gennych </a:t>
            </a:r>
            <a:r>
              <a:rPr lang="en-GB" altLang="en-US" sz="3808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GB" altLang="en-US" sz="3808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bedwar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gwahanol deip o waed, ac mae </a:t>
            </a:r>
            <a:r>
              <a:rPr lang="en-GB" altLang="en-US" sz="3808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positif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GB" altLang="en-US" sz="3808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negatif 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bob teip</a:t>
            </a:r>
            <a:endParaRPr lang="en-GB" altLang="en-US" sz="3173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80558" y="3652532"/>
            <a:ext cx="9926937" cy="1260000"/>
            <a:chOff x="780558" y="3486274"/>
            <a:chExt cx="9926937" cy="1260000"/>
          </a:xfrm>
        </p:grpSpPr>
        <p:grpSp>
          <p:nvGrpSpPr>
            <p:cNvPr id="20" name="Group 19"/>
            <p:cNvGrpSpPr/>
            <p:nvPr/>
          </p:nvGrpSpPr>
          <p:grpSpPr>
            <a:xfrm>
              <a:off x="780558" y="3486274"/>
              <a:ext cx="1260001" cy="1260000"/>
              <a:chOff x="1933597" y="3005968"/>
              <a:chExt cx="1260001" cy="12600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933598" y="3005968"/>
                <a:ext cx="1260000" cy="1260000"/>
              </a:xfrm>
              <a:prstGeom prst="roundRect">
                <a:avLst/>
              </a:prstGeom>
              <a:solidFill>
                <a:srgbClr val="E2001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33597" y="3020287"/>
                <a:ext cx="12101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endParaRPr lang="en-GB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635181" y="3486274"/>
              <a:ext cx="1260000" cy="1260000"/>
              <a:chOff x="1933598" y="3005968"/>
              <a:chExt cx="1260000" cy="12600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933598" y="3005968"/>
                <a:ext cx="1260000" cy="1260000"/>
              </a:xfrm>
              <a:prstGeom prst="roundRect">
                <a:avLst/>
              </a:prstGeom>
              <a:solidFill>
                <a:srgbClr val="E2001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61309" y="3020287"/>
                <a:ext cx="12101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</a:t>
                </a:r>
                <a:endParaRPr lang="en-GB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695940" y="3486274"/>
              <a:ext cx="1260001" cy="1260000"/>
              <a:chOff x="1933597" y="3005968"/>
              <a:chExt cx="1260001" cy="126000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933598" y="3005968"/>
                <a:ext cx="1260000" cy="1260000"/>
              </a:xfrm>
              <a:prstGeom prst="roundRect">
                <a:avLst/>
              </a:prstGeom>
              <a:solidFill>
                <a:srgbClr val="E2001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33597" y="3020287"/>
                <a:ext cx="12101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endParaRPr lang="en-GB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447495" y="3486274"/>
              <a:ext cx="1260000" cy="1260000"/>
              <a:chOff x="1933598" y="3005968"/>
              <a:chExt cx="1260000" cy="126000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933598" y="3005968"/>
                <a:ext cx="1260000" cy="1260000"/>
              </a:xfrm>
              <a:prstGeom prst="roundRect">
                <a:avLst/>
              </a:prstGeom>
              <a:solidFill>
                <a:srgbClr val="E2001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33599" y="3020287"/>
                <a:ext cx="12101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</a:t>
                </a:r>
                <a:endParaRPr lang="en-GB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2" name="Plus 31"/>
          <p:cNvSpPr/>
          <p:nvPr/>
        </p:nvSpPr>
        <p:spPr>
          <a:xfrm>
            <a:off x="2123901" y="3666851"/>
            <a:ext cx="720000" cy="720000"/>
          </a:xfrm>
          <a:prstGeom prst="mathPlus">
            <a:avLst>
              <a:gd name="adj1" fmla="val 11813"/>
            </a:avLst>
          </a:prstGeom>
          <a:solidFill>
            <a:srgbClr val="E200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inus 32"/>
          <p:cNvSpPr/>
          <p:nvPr/>
        </p:nvSpPr>
        <p:spPr>
          <a:xfrm>
            <a:off x="2124011" y="4466618"/>
            <a:ext cx="720000" cy="360000"/>
          </a:xfrm>
          <a:prstGeom prst="mathMinus">
            <a:avLst/>
          </a:prstGeom>
          <a:solidFill>
            <a:srgbClr val="E200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lus 33"/>
          <p:cNvSpPr/>
          <p:nvPr/>
        </p:nvSpPr>
        <p:spPr>
          <a:xfrm>
            <a:off x="4978633" y="3666851"/>
            <a:ext cx="720000" cy="720000"/>
          </a:xfrm>
          <a:prstGeom prst="mathPlus">
            <a:avLst>
              <a:gd name="adj1" fmla="val 11813"/>
            </a:avLst>
          </a:prstGeom>
          <a:solidFill>
            <a:srgbClr val="E200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inus 34"/>
          <p:cNvSpPr/>
          <p:nvPr/>
        </p:nvSpPr>
        <p:spPr>
          <a:xfrm>
            <a:off x="4978743" y="4466618"/>
            <a:ext cx="720000" cy="360000"/>
          </a:xfrm>
          <a:prstGeom prst="mathMinus">
            <a:avLst/>
          </a:prstGeom>
          <a:solidFill>
            <a:srgbClr val="E200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lus 35"/>
          <p:cNvSpPr/>
          <p:nvPr/>
        </p:nvSpPr>
        <p:spPr>
          <a:xfrm>
            <a:off x="8039503" y="3652532"/>
            <a:ext cx="720000" cy="720000"/>
          </a:xfrm>
          <a:prstGeom prst="mathPlus">
            <a:avLst>
              <a:gd name="adj1" fmla="val 11813"/>
            </a:avLst>
          </a:prstGeom>
          <a:solidFill>
            <a:srgbClr val="E200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inus 36"/>
          <p:cNvSpPr/>
          <p:nvPr/>
        </p:nvSpPr>
        <p:spPr>
          <a:xfrm>
            <a:off x="8039613" y="4452299"/>
            <a:ext cx="720000" cy="360000"/>
          </a:xfrm>
          <a:prstGeom prst="mathMinus">
            <a:avLst/>
          </a:prstGeom>
          <a:solidFill>
            <a:srgbClr val="E200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lus 37"/>
          <p:cNvSpPr/>
          <p:nvPr/>
        </p:nvSpPr>
        <p:spPr>
          <a:xfrm>
            <a:off x="10728689" y="3652532"/>
            <a:ext cx="720000" cy="720000"/>
          </a:xfrm>
          <a:prstGeom prst="mathPlus">
            <a:avLst>
              <a:gd name="adj1" fmla="val 11813"/>
            </a:avLst>
          </a:prstGeom>
          <a:solidFill>
            <a:srgbClr val="E200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inus 38"/>
          <p:cNvSpPr/>
          <p:nvPr/>
        </p:nvSpPr>
        <p:spPr>
          <a:xfrm>
            <a:off x="10728799" y="4452299"/>
            <a:ext cx="720000" cy="360000"/>
          </a:xfrm>
          <a:prstGeom prst="mathMinus">
            <a:avLst/>
          </a:prstGeom>
          <a:solidFill>
            <a:srgbClr val="E200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489804" y="845935"/>
            <a:ext cx="5688341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Beth yw </a:t>
            </a:r>
            <a:r>
              <a:rPr lang="en-GB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Fy</a:t>
            </a:r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FS Me" panose="02000506040000020004" pitchFamily="50" charset="0"/>
              </a:rPr>
              <a:t>Nheip</a:t>
            </a:r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667583" y="1426746"/>
            <a:ext cx="6699036" cy="41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negatif ydy’r teip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gwaed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cyffredinol</a:t>
            </a:r>
            <a:r>
              <a:rPr lang="en-GB" altLang="en-US" sz="3808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defRPr/>
            </a:pPr>
            <a:endParaRPr lang="en-GB" altLang="en-US" sz="3808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Gall unrhyw un yn yr ystafell hon dderbyn gwaed </a:t>
            </a:r>
            <a:r>
              <a:rPr lang="en-GB" altLang="en-US" sz="3808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O-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sy’n ei wneud yn bwysig iawn ar gyfer argyfyngau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4650" y="2424546"/>
            <a:ext cx="3393786" cy="2254211"/>
            <a:chOff x="554759" y="3044684"/>
            <a:chExt cx="1980000" cy="1260000"/>
          </a:xfrm>
        </p:grpSpPr>
        <p:grpSp>
          <p:nvGrpSpPr>
            <p:cNvPr id="29" name="Group 28"/>
            <p:cNvGrpSpPr/>
            <p:nvPr/>
          </p:nvGrpSpPr>
          <p:grpSpPr>
            <a:xfrm>
              <a:off x="554759" y="3044684"/>
              <a:ext cx="1260000" cy="1260000"/>
              <a:chOff x="1933598" y="3005968"/>
              <a:chExt cx="1260000" cy="126000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933598" y="3005968"/>
                <a:ext cx="1260000" cy="1260000"/>
              </a:xfrm>
              <a:prstGeom prst="roundRect">
                <a:avLst/>
              </a:prstGeom>
              <a:solidFill>
                <a:srgbClr val="E2001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33599" y="3020287"/>
                <a:ext cx="1210132" cy="123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</a:t>
                </a:r>
                <a:endParaRPr lang="en-GB" sz="13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9" name="Minus 38"/>
            <p:cNvSpPr/>
            <p:nvPr/>
          </p:nvSpPr>
          <p:spPr>
            <a:xfrm>
              <a:off x="1814759" y="3479167"/>
              <a:ext cx="720000" cy="360000"/>
            </a:xfrm>
            <a:prstGeom prst="mathMinus">
              <a:avLst/>
            </a:prstGeom>
            <a:solidFill>
              <a:srgbClr val="E2001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>
            <a:off x="4033126" y="1763981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3"/>
          <a:stretch/>
        </p:blipFill>
        <p:spPr>
          <a:xfrm>
            <a:off x="6469406" y="466029"/>
            <a:ext cx="5459614" cy="547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93538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178180"/>
            <a:ext cx="10155381" cy="65500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FS Me" panose="02000506040000020004" pitchFamily="50" charset="0"/>
              </a:rPr>
              <a:t>Awgrymiadau pwysig cyn rhoi gwaed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6889"/>
            <a:ext cx="12192000" cy="625511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124467"/>
            <a:ext cx="1318249" cy="6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95" y="6354927"/>
            <a:ext cx="1318249" cy="395362"/>
          </a:xfrm>
          <a:prstGeom prst="rect">
            <a:avLst/>
          </a:prstGeom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163096" y="2204045"/>
            <a:ext cx="2717750" cy="30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Gwnewch yn siŵr eich bod chi’n gallu rhoi gwaed</a:t>
            </a:r>
            <a:endParaRPr lang="en-GB" altLang="en-US" sz="3808" dirty="0" smtClea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26582" y="2595721"/>
            <a:ext cx="2463353" cy="2463353"/>
            <a:chOff x="2301876" y="1071718"/>
            <a:chExt cx="2679293" cy="26792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876" y="1071718"/>
              <a:ext cx="2679293" cy="26792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/>
            <a:srcRect t="3125" r="51120" b="20419"/>
            <a:stretch/>
          </p:blipFill>
          <p:spPr>
            <a:xfrm>
              <a:off x="2469805" y="1450976"/>
              <a:ext cx="2354607" cy="147319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4" b="31556"/>
          <a:stretch/>
        </p:blipFill>
        <p:spPr>
          <a:xfrm>
            <a:off x="6585624" y="3827397"/>
            <a:ext cx="1524908" cy="1631714"/>
          </a:xfrm>
          <a:prstGeom prst="rect">
            <a:avLst/>
          </a:prstGeom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8353659" y="1627286"/>
            <a:ext cx="2109433" cy="12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Bwytwch yn dda</a:t>
            </a:r>
            <a:endParaRPr lang="en-GB" altLang="en-US" sz="3808" dirty="0" smtClea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967030" y="1921020"/>
            <a:ext cx="13854" cy="3588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6" descr="image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24" y="1645400"/>
            <a:ext cx="1499597" cy="137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8353659" y="3555032"/>
            <a:ext cx="3623723" cy="243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808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Gwnewch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siwr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eich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bod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chi`n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cael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digon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GB" altLang="en-US" sz="3808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hylif</a:t>
            </a:r>
            <a:r>
              <a:rPr lang="en-GB" altLang="en-US" sz="3808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GB" altLang="en-US" sz="3808" dirty="0" smtClea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1161</Words>
  <Application>Microsoft Office PowerPoint</Application>
  <PresentationFormat>Widescreen</PresentationFormat>
  <Paragraphs>141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FS Me</vt:lpstr>
      <vt:lpstr>FS Me Heavy</vt:lpstr>
      <vt:lpstr>FS Me Light</vt:lpstr>
      <vt:lpstr>Segoe UI</vt:lpstr>
      <vt:lpstr>Office Theme</vt:lpstr>
      <vt:lpstr>Popeth rydych chi angen ei wybod am roi gwaed! </vt:lpstr>
      <vt:lpstr>Ynghylch Gwasanaeth Gwaed Cymru</vt:lpstr>
      <vt:lpstr>Pam rhoi gwaed?</vt:lpstr>
      <vt:lpstr>Faint o bobl sy’n rhoi gwaed?</vt:lpstr>
      <vt:lpstr>Faint o bobl sy’n rhoi gwaed?</vt:lpstr>
      <vt:lpstr>Beth sydd mewn rhodd gwaed?</vt:lpstr>
      <vt:lpstr>Beth yw Fy Nheip?</vt:lpstr>
      <vt:lpstr>Beth yw Fy Nheip?</vt:lpstr>
      <vt:lpstr>Awgrymiadau pwysig cyn rhoi gwaed</vt:lpstr>
      <vt:lpstr>Beth sydd angen i chi ei wybod</vt:lpstr>
      <vt:lpstr>Beth allai eich atal chi rhag rhoi gwaed?</vt:lpstr>
      <vt:lpstr>Ar y diwrnod…</vt:lpstr>
      <vt:lpstr>VIDEO OF PORTHCAWL PERSON</vt:lpstr>
      <vt:lpstr> Y manteision o roi gwaed</vt:lpstr>
      <vt:lpstr>PowerPoint Presentation</vt:lpstr>
      <vt:lpstr>Cofiwch ein dilyn ni ar y Cyfryngau cymdeithasol</vt:lpstr>
      <vt:lpstr>Cwestiynau?</vt:lpstr>
    </vt:vector>
  </TitlesOfParts>
  <Company>Welsh Blood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 slides</dc:title>
  <dc:creator>Andrew Harris (Welsh Blood Service, Collections)</dc:creator>
  <cp:lastModifiedBy>Andrew Harris (Welsh Blood Service, Collections)</cp:lastModifiedBy>
  <cp:revision>145</cp:revision>
  <dcterms:created xsi:type="dcterms:W3CDTF">2019-03-08T14:21:02Z</dcterms:created>
  <dcterms:modified xsi:type="dcterms:W3CDTF">2020-08-03T08:15:01Z</dcterms:modified>
</cp:coreProperties>
</file>